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3"/>
  </p:notesMasterIdLst>
  <p:sldIdLst>
    <p:sldId id="256" r:id="rId2"/>
  </p:sldIdLst>
  <p:sldSz cx="12192000" cy="6858000"/>
  <p:notesSz cx="7104063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8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31CD0-5D97-4B9D-893F-4AEDC2C46BC9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CF778D-B55B-42BD-AD11-7072143E3F5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5170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809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8075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0886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1222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7626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83863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5461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6607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129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1098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16591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0079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32500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44445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93483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8618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69ADB6-BE78-464D-8F7E-DB4C8811AECC}" type="datetimeFigureOut">
              <a:rPr lang="ko-KR" altLang="en-US" smtClean="0"/>
              <a:t>2025-03-24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0FFC0FA-F555-4E08-B733-07300C7B26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1038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</p:sldLayoutIdLst>
  <p:txStyles>
    <p:titleStyle>
      <a:lvl1pPr algn="l" defTabSz="457200" rtl="0" eaLnBrk="1" latinLnBrk="1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174469" y="237836"/>
            <a:ext cx="11880000" cy="6480000"/>
          </a:xfrm>
          <a:prstGeom prst="roundRect">
            <a:avLst>
              <a:gd name="adj" fmla="val 448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56000" y="2102431"/>
            <a:ext cx="1188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smtClean="0">
                <a:latin typeface="Bernard MT Condensed" panose="02050806060905020404" pitchFamily="18" charset="0"/>
                <a:ea typeface="HY헤드라인M" panose="02030600000101010101" pitchFamily="18" charset="-127"/>
              </a:rPr>
              <a:t>우리나라 국가승인통계의 모집단으로 사용하는 기업통계등록</a:t>
            </a:r>
            <a:r>
              <a:rPr lang="ko-KR" altLang="en-US" sz="2000">
                <a:latin typeface="Bernard MT Condensed" panose="02050806060905020404" pitchFamily="18" charset="0"/>
                <a:ea typeface="HY헤드라인M" panose="02030600000101010101" pitchFamily="18" charset="-127"/>
              </a:rPr>
              <a:t>부</a:t>
            </a:r>
            <a:r>
              <a:rPr lang="ko-KR" altLang="en-US" sz="2000" baseline="30000" smtClean="0">
                <a:latin typeface="Bernard MT Condensed" panose="02050806060905020404" pitchFamily="18" charset="0"/>
                <a:ea typeface="HY헤드라인M" panose="02030600000101010101" pitchFamily="18" charset="-127"/>
              </a:rPr>
              <a:t>*</a:t>
            </a:r>
            <a:r>
              <a:rPr lang="ko-KR" altLang="en-US" sz="2000">
                <a:latin typeface="Bernard MT Condensed" panose="02050806060905020404" pitchFamily="18" charset="0"/>
                <a:ea typeface="HY헤드라인M" panose="02030600000101010101" pitchFamily="18" charset="-127"/>
              </a:rPr>
              <a:t> </a:t>
            </a:r>
            <a:r>
              <a:rPr lang="ko-KR" altLang="en-US" sz="2000" smtClean="0">
                <a:latin typeface="Bernard MT Condensed" panose="02050806060905020404" pitchFamily="18" charset="0"/>
                <a:ea typeface="HY헤드라인M" panose="02030600000101010101" pitchFamily="18" charset="-127"/>
              </a:rPr>
              <a:t>정비 사업을 다음과 같이 실시합니다</a:t>
            </a:r>
            <a:r>
              <a:rPr lang="en-US" altLang="ko-KR" sz="2000" smtClean="0">
                <a:latin typeface="Bernard MT Condensed" panose="02050806060905020404" pitchFamily="18" charset="0"/>
                <a:ea typeface="HY헤드라인M" panose="02030600000101010101" pitchFamily="18" charset="-127"/>
              </a:rPr>
              <a:t>.</a:t>
            </a:r>
            <a:r>
              <a:rPr lang="ko-KR" altLang="en-US" sz="2000" baseline="30000" smtClean="0">
                <a:latin typeface="Bernard MT Condensed" panose="02050806060905020404" pitchFamily="18" charset="0"/>
                <a:ea typeface="HY헤드라인M" panose="02030600000101010101" pitchFamily="18" charset="-127"/>
              </a:rPr>
              <a:t> </a:t>
            </a:r>
            <a:endParaRPr lang="ko-KR" altLang="en-US" sz="2000">
              <a:latin typeface="Bernard MT Condensed" panose="02050806060905020404" pitchFamily="18" charset="0"/>
              <a:ea typeface="HY헤드라인M" panose="02030600000101010101" pitchFamily="18" charset="-127"/>
            </a:endParaRPr>
          </a:p>
          <a:p>
            <a:endParaRPr lang="en-US" altLang="ko-KR" smtClean="0"/>
          </a:p>
          <a:p>
            <a:r>
              <a:rPr lang="en-US" altLang="ko-KR" sz="1600"/>
              <a:t> </a:t>
            </a:r>
            <a:r>
              <a:rPr lang="en-US" altLang="ko-KR" sz="1600" smtClean="0"/>
              <a:t>* </a:t>
            </a:r>
            <a:r>
              <a:rPr lang="en-US" altLang="ko-KR" sz="1600" u="sng" err="1"/>
              <a:t>기업통계등록부</a:t>
            </a:r>
            <a:r>
              <a:rPr lang="en-US" altLang="ko-KR" sz="1600" u="sng"/>
              <a:t>(SBR</a:t>
            </a:r>
            <a:r>
              <a:rPr lang="en-US" altLang="ko-KR" sz="1600" u="sng" smtClean="0"/>
              <a:t>)</a:t>
            </a:r>
            <a:r>
              <a:rPr lang="en-US" altLang="ko-KR" sz="1600"/>
              <a:t> </a:t>
            </a:r>
            <a:r>
              <a:rPr lang="en-US" altLang="ko-KR" sz="1600" smtClean="0"/>
              <a:t>: </a:t>
            </a:r>
            <a:r>
              <a:rPr lang="en-US" altLang="ko-KR" sz="1600" err="1" smtClean="0"/>
              <a:t>행정자료와</a:t>
            </a:r>
            <a:r>
              <a:rPr lang="en-US" altLang="ko-KR" sz="1600" smtClean="0"/>
              <a:t> </a:t>
            </a:r>
            <a:r>
              <a:rPr lang="en-US" altLang="ko-KR" sz="1600" err="1"/>
              <a:t>조사자료를</a:t>
            </a:r>
            <a:r>
              <a:rPr lang="en-US" altLang="ko-KR" sz="1600"/>
              <a:t> </a:t>
            </a:r>
            <a:r>
              <a:rPr lang="en-US" altLang="ko-KR" sz="1600" err="1"/>
              <a:t>연계·융합하여</a:t>
            </a:r>
            <a:r>
              <a:rPr lang="en-US" altLang="ko-KR" sz="1600"/>
              <a:t> </a:t>
            </a:r>
            <a:r>
              <a:rPr lang="en-US" altLang="ko-KR" sz="1600" err="1"/>
              <a:t>우리나라</a:t>
            </a:r>
            <a:r>
              <a:rPr lang="en-US" altLang="ko-KR" sz="1600"/>
              <a:t> </a:t>
            </a:r>
            <a:r>
              <a:rPr lang="en-US" altLang="ko-KR" sz="1600" err="1"/>
              <a:t>모든</a:t>
            </a:r>
            <a:r>
              <a:rPr lang="en-US" altLang="ko-KR" sz="1600"/>
              <a:t> </a:t>
            </a:r>
            <a:r>
              <a:rPr lang="en-US" altLang="ko-KR" sz="1600" err="1"/>
              <a:t>기업</a:t>
            </a:r>
            <a:r>
              <a:rPr lang="en-US" altLang="ko-KR" sz="1600"/>
              <a:t> 및 </a:t>
            </a:r>
            <a:r>
              <a:rPr lang="en-US" altLang="ko-KR" sz="1600" err="1"/>
              <a:t>사업체에</a:t>
            </a:r>
            <a:r>
              <a:rPr lang="en-US" altLang="ko-KR" sz="1600"/>
              <a:t> </a:t>
            </a:r>
            <a:r>
              <a:rPr lang="en-US" altLang="ko-KR" sz="1600" err="1"/>
              <a:t>관한</a:t>
            </a:r>
            <a:r>
              <a:rPr lang="en-US" altLang="ko-KR" sz="1600"/>
              <a:t> </a:t>
            </a:r>
            <a:r>
              <a:rPr lang="en-US" altLang="ko-KR" sz="1600" err="1"/>
              <a:t>기본정보를</a:t>
            </a:r>
            <a:r>
              <a:rPr lang="en-US" altLang="ko-KR" sz="1600"/>
              <a:t> </a:t>
            </a:r>
            <a:r>
              <a:rPr lang="en-US" altLang="ko-KR" sz="1600" err="1"/>
              <a:t>수록한</a:t>
            </a:r>
            <a:r>
              <a:rPr lang="en-US" altLang="ko-KR" sz="1600"/>
              <a:t> </a:t>
            </a:r>
            <a:r>
              <a:rPr lang="en-US" altLang="ko-KR" sz="1600" smtClean="0"/>
              <a:t>자</a:t>
            </a:r>
            <a:r>
              <a:rPr lang="ko-KR" altLang="en-US" sz="1600" smtClean="0"/>
              <a:t>료로</a:t>
            </a:r>
            <a:endParaRPr lang="en-US" altLang="ko-KR" sz="1600"/>
          </a:p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8469" y="923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2485467" y="2994551"/>
            <a:ext cx="41713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/>
              <a:t>모집단 제공과 통계작성 및 분석 등에 </a:t>
            </a:r>
            <a:r>
              <a:rPr lang="ko-KR" altLang="en-US" sz="1600" smtClean="0"/>
              <a:t>활용</a:t>
            </a:r>
            <a:endParaRPr lang="ko-KR" altLang="en-US" sz="1600"/>
          </a:p>
        </p:txBody>
      </p:sp>
      <p:sp>
        <p:nvSpPr>
          <p:cNvPr id="9" name="TextBox 8"/>
          <p:cNvSpPr txBox="1"/>
          <p:nvPr/>
        </p:nvSpPr>
        <p:spPr>
          <a:xfrm>
            <a:off x="767923" y="4207218"/>
            <a:ext cx="1422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smtClean="0">
                <a:solidFill>
                  <a:schemeClr val="accent6">
                    <a:lumMod val="75000"/>
                  </a:schemeClr>
                </a:solidFill>
              </a:rPr>
              <a:t>조사 대상기간</a:t>
            </a:r>
            <a:endParaRPr lang="ko-KR" altLang="en-US" sz="15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7921" y="5646583"/>
            <a:ext cx="1422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smtClean="0">
                <a:solidFill>
                  <a:schemeClr val="accent6">
                    <a:lumMod val="75000"/>
                  </a:schemeClr>
                </a:solidFill>
              </a:rPr>
              <a:t>조사실시 기간</a:t>
            </a:r>
            <a:endParaRPr lang="ko-KR" altLang="en-US" sz="15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499867" y="5333274"/>
            <a:ext cx="1422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smtClean="0">
                <a:solidFill>
                  <a:schemeClr val="accent6">
                    <a:lumMod val="75000"/>
                  </a:schemeClr>
                </a:solidFill>
              </a:rPr>
              <a:t>조사 방법</a:t>
            </a:r>
            <a:endParaRPr lang="ko-KR" altLang="en-US" sz="15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499876" y="4198747"/>
            <a:ext cx="1422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smtClean="0">
                <a:solidFill>
                  <a:schemeClr val="accent6">
                    <a:lumMod val="75000"/>
                  </a:schemeClr>
                </a:solidFill>
              </a:rPr>
              <a:t>조사 항목</a:t>
            </a:r>
            <a:endParaRPr lang="ko-KR" altLang="en-US" sz="15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767921" y="4918448"/>
            <a:ext cx="1422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b="1" smtClean="0">
                <a:solidFill>
                  <a:schemeClr val="accent6">
                    <a:lumMod val="75000"/>
                  </a:schemeClr>
                </a:solidFill>
              </a:rPr>
              <a:t>조사 대상</a:t>
            </a:r>
            <a:endParaRPr lang="ko-KR" altLang="en-US" sz="1500" b="1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90320" y="4190285"/>
            <a:ext cx="24070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mtClean="0"/>
              <a:t>2024.10.1. ~ 2025.9.30.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190323" y="5630384"/>
            <a:ext cx="28222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smtClean="0"/>
              <a:t>2025.3.25. ~ 2025.12.12.</a:t>
            </a:r>
          </a:p>
        </p:txBody>
      </p:sp>
      <p:pic>
        <p:nvPicPr>
          <p:cNvPr id="30" name="그림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3" y="381144"/>
            <a:ext cx="1258928" cy="473357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2175698" y="4884565"/>
            <a:ext cx="423356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smtClean="0"/>
              <a:t>조사 대상기간</a:t>
            </a:r>
            <a:r>
              <a:rPr lang="en-US" altLang="ko-KR" sz="1600" smtClean="0"/>
              <a:t>(24.10.1.~25.9.30.) </a:t>
            </a:r>
            <a:r>
              <a:rPr lang="ko-KR" altLang="en-US" sz="1600" smtClean="0"/>
              <a:t>동안</a:t>
            </a:r>
            <a:endParaRPr lang="en-US" altLang="ko-KR" sz="1600" smtClean="0"/>
          </a:p>
          <a:p>
            <a:r>
              <a:rPr lang="ko-KR" altLang="en-US" sz="1600" smtClean="0"/>
              <a:t>사업자 등록 신규 또는 변경한 사업체</a:t>
            </a:r>
            <a:endParaRPr lang="en-US" altLang="ko-KR" sz="1600" smtClean="0"/>
          </a:p>
          <a:p>
            <a:r>
              <a:rPr lang="en-US" altLang="ko-KR" sz="1200" smtClean="0"/>
              <a:t>※ </a:t>
            </a:r>
            <a:r>
              <a:rPr lang="ko-KR" altLang="en-US" sz="1200" smtClean="0"/>
              <a:t>산업분류 변동 등 확인이 필요한 기존 사업체도 일부 포함</a:t>
            </a:r>
            <a:endParaRPr lang="en-US" altLang="ko-KR" sz="1200" smtClean="0"/>
          </a:p>
        </p:txBody>
      </p:sp>
      <p:sp>
        <p:nvSpPr>
          <p:cNvPr id="34" name="TextBox 33"/>
          <p:cNvSpPr txBox="1"/>
          <p:nvPr/>
        </p:nvSpPr>
        <p:spPr>
          <a:xfrm>
            <a:off x="7676736" y="4181817"/>
            <a:ext cx="44644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smtClean="0"/>
              <a:t>사업체명</a:t>
            </a:r>
            <a:r>
              <a:rPr lang="en-US" altLang="ko-KR" sz="1600" smtClean="0"/>
              <a:t>(</a:t>
            </a:r>
            <a:r>
              <a:rPr lang="ko-KR" altLang="en-US" sz="1600" smtClean="0"/>
              <a:t>사업자등록상의 상호명</a:t>
            </a:r>
            <a:r>
              <a:rPr lang="en-US" altLang="ko-KR" sz="1600" smtClean="0"/>
              <a:t>), </a:t>
            </a:r>
            <a:r>
              <a:rPr lang="ko-KR" altLang="en-US" sz="1600" smtClean="0"/>
              <a:t>전화번호</a:t>
            </a:r>
            <a:r>
              <a:rPr lang="en-US" altLang="ko-KR" sz="1600" smtClean="0"/>
              <a:t>, </a:t>
            </a:r>
            <a:r>
              <a:rPr lang="ko-KR" altLang="en-US" sz="1600" smtClean="0"/>
              <a:t>주소</a:t>
            </a:r>
            <a:r>
              <a:rPr lang="en-US" altLang="ko-KR" sz="1600" smtClean="0"/>
              <a:t>, </a:t>
            </a:r>
            <a:r>
              <a:rPr lang="ko-KR" altLang="en-US" sz="1600" smtClean="0"/>
              <a:t>사업체 운영장소</a:t>
            </a:r>
            <a:r>
              <a:rPr lang="en-US" altLang="ko-KR" sz="1600" smtClean="0"/>
              <a:t>(</a:t>
            </a:r>
            <a:r>
              <a:rPr lang="ko-KR" altLang="en-US" sz="1600" smtClean="0"/>
              <a:t>종사자 유무</a:t>
            </a:r>
            <a:r>
              <a:rPr lang="en-US" altLang="ko-KR" sz="1600" smtClean="0"/>
              <a:t>, </a:t>
            </a:r>
            <a:r>
              <a:rPr lang="ko-KR" altLang="en-US" sz="1600" smtClean="0"/>
              <a:t>간판유무</a:t>
            </a:r>
            <a:r>
              <a:rPr lang="en-US" altLang="ko-KR" sz="1600" smtClean="0"/>
              <a:t>), </a:t>
            </a:r>
          </a:p>
          <a:p>
            <a:r>
              <a:rPr lang="ko-KR" altLang="en-US" sz="1600" smtClean="0"/>
              <a:t>사업의 내용</a:t>
            </a:r>
            <a:r>
              <a:rPr lang="en-US" altLang="ko-KR" sz="1600" smtClean="0"/>
              <a:t>, </a:t>
            </a:r>
            <a:r>
              <a:rPr lang="ko-KR" altLang="en-US" sz="1600" smtClean="0"/>
              <a:t>개업일자</a:t>
            </a:r>
            <a:r>
              <a:rPr lang="en-US" altLang="ko-KR" sz="1600" smtClean="0"/>
              <a:t>, </a:t>
            </a:r>
            <a:r>
              <a:rPr lang="ko-KR" altLang="en-US" sz="1600" smtClean="0"/>
              <a:t>대표자 정보</a:t>
            </a:r>
            <a:endParaRPr lang="en-US" altLang="ko-KR" sz="1600" smtClean="0"/>
          </a:p>
        </p:txBody>
      </p:sp>
      <p:sp>
        <p:nvSpPr>
          <p:cNvPr id="35" name="TextBox 34"/>
          <p:cNvSpPr txBox="1"/>
          <p:nvPr/>
        </p:nvSpPr>
        <p:spPr>
          <a:xfrm>
            <a:off x="7659803" y="5341753"/>
            <a:ext cx="28811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smtClean="0"/>
              <a:t>조사원이 사업체에 전화하여 조사 항목을 조사</a:t>
            </a:r>
            <a:endParaRPr lang="en-US" altLang="ko-KR" sz="1600" smtClean="0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805660" y="-1668826"/>
            <a:ext cx="18110475" cy="527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729676" y="4262613"/>
            <a:ext cx="45719" cy="18626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734289" y="4969191"/>
            <a:ext cx="45719" cy="18626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147461" y="4267233"/>
            <a:ext cx="45719" cy="18626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729674" y="5694246"/>
            <a:ext cx="45719" cy="18626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7495323" y="4248761"/>
            <a:ext cx="45719" cy="18626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6474697" y="5389450"/>
            <a:ext cx="45719" cy="18626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768765" y="4969199"/>
            <a:ext cx="45719" cy="18626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6474702" y="4244136"/>
            <a:ext cx="45719" cy="18626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7495314" y="5394069"/>
            <a:ext cx="45719" cy="18626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2152067" y="5694255"/>
            <a:ext cx="45719" cy="18626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5" name="_x462580808" descr="DRW000005d82e4f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0320" y="846421"/>
            <a:ext cx="8031807" cy="7286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innerShdw blurRad="63500" dist="50800" dir="2700000">
              <a:prstClr val="black">
                <a:alpha val="50000"/>
              </a:prstClr>
            </a:innerShdw>
          </a:effectLst>
          <a:extLst/>
        </p:spPr>
      </p:pic>
    </p:spTree>
    <p:extLst>
      <p:ext uri="{BB962C8B-B14F-4D97-AF65-F5344CB8AC3E}">
        <p14:creationId xmlns:p14="http://schemas.microsoft.com/office/powerpoint/2010/main" val="2564217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패싯">
  <a:themeElements>
    <a:clrScheme name="따뜻한 파란색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패싯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패싯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255</TotalTime>
  <Words>115</Words>
  <Application>Microsoft Office PowerPoint</Application>
  <PresentationFormat>와이드스크린</PresentationFormat>
  <Paragraphs>17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HY그래픽M</vt:lpstr>
      <vt:lpstr>HY헤드라인M</vt:lpstr>
      <vt:lpstr>맑은 고딕</vt:lpstr>
      <vt:lpstr>Arial</vt:lpstr>
      <vt:lpstr>Bernard MT Condensed</vt:lpstr>
      <vt:lpstr>Trebuchet MS</vt:lpstr>
      <vt:lpstr>Wingdings 3</vt:lpstr>
      <vt:lpstr>패싯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31</cp:revision>
  <cp:lastPrinted>2022-03-25T04:57:07Z</cp:lastPrinted>
  <dcterms:created xsi:type="dcterms:W3CDTF">2022-03-24T01:14:31Z</dcterms:created>
  <dcterms:modified xsi:type="dcterms:W3CDTF">2025-03-24T08:06:32Z</dcterms:modified>
</cp:coreProperties>
</file>